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1.png" ContentType="image/png"/>
  <Override PartName="/ppt/media/image7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21.png" ContentType="image/png"/>
  <Override PartName="/ppt/media/image6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0200" cy="103860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4f6ea7">
                  <a:alpha val="52156"/>
                </a:srgbClr>
              </a:gs>
              <a:gs pos="100000">
                <a:srgbClr val="b51900">
                  <a:alpha val="60000"/>
                </a:srgb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59560" cy="63540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5581d1">
                  <a:alpha val="52156"/>
                </a:srgbClr>
              </a:gs>
              <a:gs pos="100000">
                <a:srgbClr val="941400">
                  <a:alpha val="37254"/>
                </a:srgb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27000" y="-18720"/>
            <a:ext cx="9193680" cy="1083240"/>
            <a:chOff x="-27000" y="-18720"/>
            <a:chExt cx="9193680" cy="1083240"/>
          </a:xfrm>
        </p:grpSpPr>
        <p:sp>
          <p:nvSpPr>
            <p:cNvPr id="3" name="CustomShape 4"/>
            <p:cNvSpPr/>
            <p:nvPr/>
          </p:nvSpPr>
          <p:spPr>
            <a:xfrm rot="21435600">
              <a:off x="-16560" y="199440"/>
              <a:ext cx="9160200" cy="64620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9d261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 rot="21435600">
              <a:off x="-13320" y="275040"/>
              <a:ext cx="9172800" cy="52740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e863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9360" y="-7200"/>
            <a:ext cx="9160200" cy="103860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4f6ea7">
                  <a:alpha val="52156"/>
                </a:srgbClr>
              </a:gs>
              <a:gs pos="100000">
                <a:srgbClr val="b51900">
                  <a:alpha val="60000"/>
                </a:srgb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4381560" y="-7200"/>
            <a:ext cx="4759560" cy="63540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5581d1">
                  <a:alpha val="52156"/>
                </a:srgbClr>
              </a:gs>
              <a:gs pos="100000">
                <a:srgbClr val="941400">
                  <a:alpha val="37254"/>
                </a:srgb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5" name="Group 3"/>
          <p:cNvGrpSpPr/>
          <p:nvPr/>
        </p:nvGrpSpPr>
        <p:grpSpPr>
          <a:xfrm>
            <a:off x="-27000" y="-18720"/>
            <a:ext cx="9193680" cy="1083240"/>
            <a:chOff x="-27000" y="-18720"/>
            <a:chExt cx="9193680" cy="1083240"/>
          </a:xfrm>
        </p:grpSpPr>
        <p:sp>
          <p:nvSpPr>
            <p:cNvPr id="46" name="CustomShape 4"/>
            <p:cNvSpPr/>
            <p:nvPr/>
          </p:nvSpPr>
          <p:spPr>
            <a:xfrm rot="21435600">
              <a:off x="-16560" y="199440"/>
              <a:ext cx="9160200" cy="64620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9d261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" name="CustomShape 5"/>
            <p:cNvSpPr/>
            <p:nvPr/>
          </p:nvSpPr>
          <p:spPr>
            <a:xfrm rot="21435600">
              <a:off x="-13320" y="275040"/>
              <a:ext cx="9172800" cy="52740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e863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8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-9360" y="-7200"/>
            <a:ext cx="9160200" cy="103860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4f6ea7">
                  <a:alpha val="52156"/>
                </a:srgbClr>
              </a:gs>
              <a:gs pos="100000">
                <a:srgbClr val="b51900">
                  <a:alpha val="60000"/>
                </a:srgb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"/>
          <p:cNvSpPr/>
          <p:nvPr/>
        </p:nvSpPr>
        <p:spPr>
          <a:xfrm>
            <a:off x="4381560" y="-7200"/>
            <a:ext cx="4759560" cy="63540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5581d1">
                  <a:alpha val="52156"/>
                </a:srgbClr>
              </a:gs>
              <a:gs pos="100000">
                <a:srgbClr val="941400">
                  <a:alpha val="37254"/>
                </a:srgb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8" name="Group 3"/>
          <p:cNvGrpSpPr/>
          <p:nvPr/>
        </p:nvGrpSpPr>
        <p:grpSpPr>
          <a:xfrm>
            <a:off x="-27000" y="-18720"/>
            <a:ext cx="9193680" cy="1083240"/>
            <a:chOff x="-27000" y="-18720"/>
            <a:chExt cx="9193680" cy="1083240"/>
          </a:xfrm>
        </p:grpSpPr>
        <p:sp>
          <p:nvSpPr>
            <p:cNvPr id="89" name="CustomShape 4"/>
            <p:cNvSpPr/>
            <p:nvPr/>
          </p:nvSpPr>
          <p:spPr>
            <a:xfrm rot="21435600">
              <a:off x="-16560" y="199440"/>
              <a:ext cx="9160200" cy="64620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9d261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5"/>
            <p:cNvSpPr/>
            <p:nvPr/>
          </p:nvSpPr>
          <p:spPr>
            <a:xfrm rot="21435600">
              <a:off x="-13320" y="275040"/>
              <a:ext cx="9172800" cy="52740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e863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1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-9360" y="-7200"/>
            <a:ext cx="9160200" cy="103860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4f6ea7">
                  <a:alpha val="52156"/>
                </a:srgbClr>
              </a:gs>
              <a:gs pos="100000">
                <a:srgbClr val="b51900">
                  <a:alpha val="60000"/>
                </a:srgb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2"/>
          <p:cNvSpPr/>
          <p:nvPr/>
        </p:nvSpPr>
        <p:spPr>
          <a:xfrm>
            <a:off x="4381560" y="-7200"/>
            <a:ext cx="4759560" cy="63540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5581d1">
                  <a:alpha val="52156"/>
                </a:srgbClr>
              </a:gs>
              <a:gs pos="100000">
                <a:srgbClr val="941400">
                  <a:alpha val="37254"/>
                </a:srgb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1" name="Group 3"/>
          <p:cNvGrpSpPr/>
          <p:nvPr/>
        </p:nvGrpSpPr>
        <p:grpSpPr>
          <a:xfrm>
            <a:off x="-27000" y="-18720"/>
            <a:ext cx="9193680" cy="1083240"/>
            <a:chOff x="-27000" y="-18720"/>
            <a:chExt cx="9193680" cy="1083240"/>
          </a:xfrm>
        </p:grpSpPr>
        <p:sp>
          <p:nvSpPr>
            <p:cNvPr id="132" name="CustomShape 4"/>
            <p:cNvSpPr/>
            <p:nvPr/>
          </p:nvSpPr>
          <p:spPr>
            <a:xfrm rot="21435600">
              <a:off x="-16560" y="199440"/>
              <a:ext cx="9160200" cy="64620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9d261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" name="CustomShape 5"/>
            <p:cNvSpPr/>
            <p:nvPr/>
          </p:nvSpPr>
          <p:spPr>
            <a:xfrm rot="21435600">
              <a:off x="-13320" y="275040"/>
              <a:ext cx="9172800" cy="52740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e863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4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533520" y="642960"/>
            <a:ext cx="7848720" cy="30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8360" tIns="0" bIns="0" anchor="b">
            <a:normAutofit fontScale="60000"/>
          </a:bodyPr>
          <a:p>
            <a:pPr algn="ctr">
              <a:lnSpc>
                <a:spcPct val="100000"/>
              </a:lnSpc>
            </a:pPr>
            <a:r>
              <a:rPr b="1" lang="ru-RU" sz="5600" spc="-1" strike="noStrike">
                <a:solidFill>
                  <a:srgbClr val="feb687"/>
                </a:solidFill>
                <a:latin typeface="Calibri"/>
                <a:ea typeface="DejaVu Sans"/>
              </a:rPr>
              <a:t>Презентация  к  уроку </a:t>
            </a:r>
            <a:br/>
            <a:r>
              <a:rPr b="1" lang="ru-RU" sz="5600" spc="-1" strike="noStrike">
                <a:solidFill>
                  <a:srgbClr val="feb687"/>
                </a:solidFill>
                <a:latin typeface="Calibri"/>
                <a:ea typeface="DejaVu Sans"/>
              </a:rPr>
              <a:t>«Почему  нельзя  рвать  цветы  и  ловить  бабочек?»</a:t>
            </a:r>
            <a:br/>
            <a:r>
              <a:rPr b="1" lang="ru-RU" sz="5600" spc="-1" strike="noStrike">
                <a:solidFill>
                  <a:srgbClr val="feb687"/>
                </a:solidFill>
                <a:latin typeface="Calibri"/>
                <a:ea typeface="DejaVu Sans"/>
              </a:rPr>
              <a:t>Окружающий  мир.1 класс.</a:t>
            </a:r>
            <a:endParaRPr b="0" lang="ru-RU" sz="5600" spc="-1" strike="noStrike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533520" y="4357800"/>
            <a:ext cx="7851960" cy="185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8360" tIns="45000" bIns="45000">
            <a:normAutofit/>
          </a:bodyPr>
          <a:p>
            <a:pPr algn="r">
              <a:lnSpc>
                <a:spcPct val="100000"/>
              </a:lnSpc>
              <a:spcBef>
                <a:spcPts val="519"/>
              </a:spcBef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Аксенова Наталья Евгеньевна</a:t>
            </a:r>
            <a:endParaRPr b="0" lang="ru-RU" sz="2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19"/>
              </a:spcBef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МАОУ «ОЦ «НЬЮТОН»г.Челябинска»</a:t>
            </a:r>
            <a:endParaRPr b="0" lang="ru-RU" sz="2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19"/>
              </a:spcBef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          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174" name="Tihaya-melodiya-bez-slov-Spokoynaya-muzyka(muzofon.com).mp3" descr=""/>
          <p:cNvPicPr/>
          <p:nvPr/>
        </p:nvPicPr>
        <p:blipFill>
          <a:blip r:embed="rId1"/>
          <a:stretch/>
        </p:blipFill>
        <p:spPr>
          <a:xfrm>
            <a:off x="8358120" y="6143760"/>
            <a:ext cx="302040" cy="30204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1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57200" y="571320"/>
            <a:ext cx="8226720" cy="575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519"/>
              </a:spcBef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ru-RU" sz="1800" spc="-1" strike="noStrike">
              <a:latin typeface="Arial"/>
            </a:endParaRPr>
          </a:p>
          <a:p>
            <a:pPr marL="274320" indent="-271440">
              <a:lnSpc>
                <a:spcPct val="100000"/>
              </a:lnSpc>
              <a:spcBef>
                <a:spcPts val="799"/>
              </a:spcBef>
              <a:buClr>
                <a:srgbClr val="b32c16"/>
              </a:buClr>
              <a:buSzPct val="95000"/>
              <a:buFont typeface="Wingdings 2" charset="2"/>
              <a:buChar char=""/>
            </a:pPr>
            <a:r>
              <a:rPr b="0" lang="ru-RU" sz="4000" spc="-1" strike="noStrike">
                <a:solidFill>
                  <a:srgbClr val="000000"/>
                </a:solidFill>
                <a:latin typeface="Constantia"/>
                <a:ea typeface="DejaVu Sans"/>
              </a:rPr>
              <a:t>-бабочки не могут жить без цветов , потому что питаются нектаром;</a:t>
            </a:r>
            <a:endParaRPr b="0" lang="ru-RU" sz="4000" spc="-1" strike="noStrike">
              <a:latin typeface="Arial"/>
            </a:endParaRPr>
          </a:p>
          <a:p>
            <a:pPr marL="274320" indent="-271440">
              <a:lnSpc>
                <a:spcPct val="100000"/>
              </a:lnSpc>
              <a:spcBef>
                <a:spcPts val="799"/>
              </a:spcBef>
              <a:buClr>
                <a:srgbClr val="b32c16"/>
              </a:buClr>
              <a:buSzPct val="95000"/>
              <a:buFont typeface="Wingdings 2" charset="2"/>
              <a:buChar char=""/>
            </a:pPr>
            <a:r>
              <a:rPr b="0" lang="ru-RU" sz="4000" spc="-1" strike="noStrike">
                <a:solidFill>
                  <a:srgbClr val="000000"/>
                </a:solidFill>
                <a:latin typeface="Constantia"/>
                <a:ea typeface="DejaVu Sans"/>
              </a:rPr>
              <a:t>- цветам плохо без бабочек , потому что бабочки опыляют их без этого у растений не будет плодов и семян)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1512000" y="432000"/>
            <a:ext cx="5000760" cy="85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5000" spc="-1" strike="noStrike">
                <a:solidFill>
                  <a:srgbClr val="575f6d"/>
                </a:solidFill>
                <a:latin typeface="Calibri"/>
                <a:ea typeface="DejaVu Sans"/>
              </a:rPr>
              <a:t>Информация</a:t>
            </a:r>
            <a:endParaRPr b="0" lang="ru-RU" sz="5000" spc="-1" strike="noStrike">
              <a:latin typeface="Arial"/>
            </a:endParaRPr>
          </a:p>
        </p:txBody>
      </p:sp>
      <p:pic>
        <p:nvPicPr>
          <p:cNvPr id="209" name="Picture 2" descr="C:\Users\HomePage\Desktop\Без названия (1).jpg"/>
          <p:cNvPicPr/>
          <p:nvPr/>
        </p:nvPicPr>
        <p:blipFill>
          <a:blip r:embed="rId1"/>
          <a:stretch/>
        </p:blipFill>
        <p:spPr>
          <a:xfrm>
            <a:off x="6644160" y="360"/>
            <a:ext cx="2497320" cy="138348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2586240" y="1785960"/>
            <a:ext cx="3573720" cy="7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onstantia"/>
                <a:ea typeface="DejaVu Sans"/>
              </a:rPr>
              <a:t>Физминутка</a:t>
            </a:r>
            <a:endParaRPr b="0" lang="ru-RU" sz="4400" spc="-1" strike="noStrike">
              <a:latin typeface="Arial"/>
            </a:endParaRPr>
          </a:p>
        </p:txBody>
      </p:sp>
    </p:spTree>
  </p:cSld>
  <p:transition>
    <p:wipe dir="r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457200" y="704160"/>
            <a:ext cx="822672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2"/>
          <p:cNvSpPr/>
          <p:nvPr/>
        </p:nvSpPr>
        <p:spPr>
          <a:xfrm>
            <a:off x="457200" y="1935360"/>
            <a:ext cx="8226720" cy="438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3" name="Picture 4" descr="C:\Users\HomePage\Desktop\img19.jpg"/>
          <p:cNvPicPr/>
          <p:nvPr/>
        </p:nvPicPr>
        <p:blipFill>
          <a:blip r:embed="rId1"/>
          <a:stretch/>
        </p:blipFill>
        <p:spPr>
          <a:xfrm>
            <a:off x="285840" y="428760"/>
            <a:ext cx="8569800" cy="642636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500040" y="1500120"/>
            <a:ext cx="8069760" cy="39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onstantia"/>
                <a:ea typeface="DejaVu Sans"/>
              </a:rPr>
              <a:t>Не будем рвать цветы ,ловить бабочек , потому что от этого страдают беззащитные живые существа и исчезает красота природы.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onstantia"/>
                <a:ea typeface="DejaVu Sans"/>
              </a:rPr>
              <a:t>Будем наблюдать , рисовать , фотографировать.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onstantia"/>
                <a:ea typeface="DejaVu Sans"/>
              </a:rPr>
              <a:t>Так мы не причиним вреда природе , зато узнаем многие её секреты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1526760" y="785880"/>
            <a:ext cx="58611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ffc000"/>
                </a:solidFill>
                <a:latin typeface="Constantia"/>
                <a:ea typeface="DejaVu Sans"/>
              </a:rPr>
              <a:t>Правила поведения на лугу</a:t>
            </a:r>
            <a:endParaRPr b="0" lang="ru-RU" sz="3600" spc="-1" strike="noStrike">
              <a:latin typeface="Arial"/>
            </a:endParaRPr>
          </a:p>
        </p:txBody>
      </p:sp>
    </p:spTree>
  </p:cSld>
  <p:transition>
    <p:wipe dir="r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C:\Users\HomePage\Desktop\istockphoto-98223192-1024x1024.jpg"/>
          <p:cNvPicPr/>
          <p:nvPr/>
        </p:nvPicPr>
        <p:blipFill>
          <a:blip r:embed="rId1"/>
          <a:stretch/>
        </p:blipFill>
        <p:spPr>
          <a:xfrm>
            <a:off x="214200" y="936000"/>
            <a:ext cx="8712720" cy="5398200"/>
          </a:xfrm>
          <a:prstGeom prst="rect">
            <a:avLst/>
          </a:prstGeom>
          <a:ln>
            <a:noFill/>
          </a:ln>
        </p:spPr>
      </p:pic>
      <p:sp>
        <p:nvSpPr>
          <p:cNvPr id="217" name="CustomShape 1"/>
          <p:cNvSpPr/>
          <p:nvPr/>
        </p:nvSpPr>
        <p:spPr>
          <a:xfrm>
            <a:off x="1214280" y="2786040"/>
            <a:ext cx="399780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6000" spc="-1" strike="noStrike">
                <a:solidFill>
                  <a:srgbClr val="ffc000"/>
                </a:solidFill>
                <a:latin typeface="Constantia"/>
                <a:ea typeface="DejaVu Sans"/>
              </a:rPr>
              <a:t>Спасибо</a:t>
            </a: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</p:spTree>
  </p:cSld>
  <p:transition>
    <p:wipe dir="r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" descr=""/>
          <p:cNvPicPr/>
          <p:nvPr/>
        </p:nvPicPr>
        <p:blipFill>
          <a:blip r:embed="rId1"/>
          <a:stretch/>
        </p:blipFill>
        <p:spPr>
          <a:xfrm>
            <a:off x="360000" y="1368000"/>
            <a:ext cx="8495640" cy="5183640"/>
          </a:xfrm>
          <a:prstGeom prst="rect">
            <a:avLst/>
          </a:prstGeom>
          <a:ln>
            <a:noFill/>
          </a:ln>
        </p:spPr>
      </p:pic>
      <p:sp>
        <p:nvSpPr>
          <p:cNvPr id="219" name="CustomShape 1"/>
          <p:cNvSpPr/>
          <p:nvPr/>
        </p:nvSpPr>
        <p:spPr>
          <a:xfrm>
            <a:off x="2016000" y="648000"/>
            <a:ext cx="5183640" cy="4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latin typeface="Arial"/>
              </a:rPr>
              <a:t>ИГРА-ЗАРЯДКА   (для глаз)</a:t>
            </a:r>
            <a:endParaRPr b="0" lang="ru-RU" sz="2200" spc="-1" strike="noStrike">
              <a:latin typeface="Arial"/>
            </a:endParaRPr>
          </a:p>
        </p:txBody>
      </p:sp>
    </p:spTree>
  </p:cSld>
  <p:transition>
    <p:wipe dir="r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504000" y="936000"/>
            <a:ext cx="8187840" cy="57384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57200" y="220680"/>
            <a:ext cx="8226720" cy="124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360000" y="220680"/>
            <a:ext cx="8493840" cy="632952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533520" y="1371600"/>
            <a:ext cx="7848720" cy="182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2"/>
          <p:cNvSpPr/>
          <p:nvPr/>
        </p:nvSpPr>
        <p:spPr>
          <a:xfrm>
            <a:off x="457200" y="1604520"/>
            <a:ext cx="8226720" cy="397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216000" y="864000"/>
            <a:ext cx="5542200" cy="5614200"/>
          </a:xfrm>
          <a:prstGeom prst="rect">
            <a:avLst/>
          </a:prstGeom>
          <a:ln>
            <a:noFill/>
          </a:ln>
        </p:spPr>
      </p:pic>
      <p:sp>
        <p:nvSpPr>
          <p:cNvPr id="180" name="CustomShape 3"/>
          <p:cNvSpPr/>
          <p:nvPr/>
        </p:nvSpPr>
        <p:spPr>
          <a:xfrm>
            <a:off x="5916600" y="2295360"/>
            <a:ext cx="314784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На полянку вы пришли.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Вот трава,а вот цветы.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Порхают бабочки вокруг.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Зовем мы это место….</a:t>
            </a:r>
            <a:endParaRPr b="0" lang="ru-RU" sz="1800" spc="-1" strike="noStrike">
              <a:latin typeface="Arial"/>
            </a:endParaRPr>
          </a:p>
        </p:txBody>
      </p:sp>
    </p:spTree>
  </p:cSld>
  <p:transition>
    <p:wipe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3" descr="C:\Users\HomePage\Desktop\images (2).jpg"/>
          <p:cNvPicPr/>
          <p:nvPr/>
        </p:nvPicPr>
        <p:blipFill>
          <a:blip r:embed="rId1"/>
          <a:stretch/>
        </p:blipFill>
        <p:spPr>
          <a:xfrm>
            <a:off x="697320" y="1872000"/>
            <a:ext cx="7940520" cy="4533840"/>
          </a:xfrm>
          <a:prstGeom prst="rect">
            <a:avLst/>
          </a:prstGeom>
          <a:ln>
            <a:noFill/>
          </a:ln>
        </p:spPr>
      </p:pic>
      <p:sp>
        <p:nvSpPr>
          <p:cNvPr id="182" name="CustomShape 1"/>
          <p:cNvSpPr/>
          <p:nvPr/>
        </p:nvSpPr>
        <p:spPr>
          <a:xfrm>
            <a:off x="3429000" y="571320"/>
            <a:ext cx="299736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6000" spc="-1" strike="noStrike">
                <a:solidFill>
                  <a:srgbClr val="ff0000"/>
                </a:solidFill>
                <a:latin typeface="Constantia"/>
                <a:ea typeface="DejaVu Sans"/>
              </a:rPr>
              <a:t>Луг</a:t>
            </a:r>
            <a:endParaRPr b="0" lang="ru-RU" sz="6000" spc="-1" strike="noStrike">
              <a:latin typeface="Arial"/>
            </a:endParaRPr>
          </a:p>
        </p:txBody>
      </p:sp>
    </p:spTree>
  </p:cSld>
  <p:transition>
    <p:wedg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406800" y="936000"/>
            <a:ext cx="8592120" cy="5670360"/>
          </a:xfrm>
          <a:prstGeom prst="rect">
            <a:avLst/>
          </a:prstGeom>
          <a:ln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864000" y="5040000"/>
            <a:ext cx="201492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2"/>
          <p:cNvSpPr/>
          <p:nvPr/>
        </p:nvSpPr>
        <p:spPr>
          <a:xfrm>
            <a:off x="5616000" y="2448000"/>
            <a:ext cx="16048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wipe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642960" y="936000"/>
            <a:ext cx="7994880" cy="546984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C:\Users\board\Desktop\для презентации\луг.jpg"/>
          <p:cNvPicPr/>
          <p:nvPr/>
        </p:nvPicPr>
        <p:blipFill>
          <a:blip r:embed="rId1"/>
          <a:stretch/>
        </p:blipFill>
        <p:spPr>
          <a:xfrm>
            <a:off x="0" y="0"/>
            <a:ext cx="4140360" cy="2596680"/>
          </a:xfrm>
          <a:prstGeom prst="rect">
            <a:avLst/>
          </a:prstGeom>
          <a:ln>
            <a:noFill/>
          </a:ln>
        </p:spPr>
      </p:pic>
      <p:pic>
        <p:nvPicPr>
          <p:cNvPr id="188" name="Na_lugu_-_Na_lugu_(iPlayer.fm).mp3" descr=""/>
          <p:cNvPicPr/>
          <p:nvPr/>
        </p:nvPicPr>
        <p:blipFill>
          <a:blip r:embed="rId2"/>
          <a:stretch/>
        </p:blipFill>
        <p:spPr>
          <a:xfrm>
            <a:off x="8358120" y="6215040"/>
            <a:ext cx="302040" cy="302040"/>
          </a:xfrm>
          <a:prstGeom prst="rect">
            <a:avLst/>
          </a:prstGeom>
          <a:ln>
            <a:noFill/>
          </a:ln>
        </p:spPr>
      </p:pic>
      <p:pic>
        <p:nvPicPr>
          <p:cNvPr id="189" name="Picture 2" descr="C:\Users\HomePage\Desktop\2304a-19.jpg"/>
          <p:cNvPicPr/>
          <p:nvPr/>
        </p:nvPicPr>
        <p:blipFill>
          <a:blip r:embed="rId3"/>
          <a:stretch/>
        </p:blipFill>
        <p:spPr>
          <a:xfrm>
            <a:off x="4786200" y="0"/>
            <a:ext cx="4354920" cy="2601000"/>
          </a:xfrm>
          <a:prstGeom prst="rect">
            <a:avLst/>
          </a:prstGeom>
          <a:ln>
            <a:noFill/>
          </a:ln>
        </p:spPr>
      </p:pic>
      <p:pic>
        <p:nvPicPr>
          <p:cNvPr id="190" name="Picture 3" descr="C:\Users\HomePage\Desktop\Без названия.jpg"/>
          <p:cNvPicPr/>
          <p:nvPr/>
        </p:nvPicPr>
        <p:blipFill>
          <a:blip r:embed="rId4"/>
          <a:stretch/>
        </p:blipFill>
        <p:spPr>
          <a:xfrm>
            <a:off x="428760" y="3214800"/>
            <a:ext cx="3283200" cy="2997360"/>
          </a:xfrm>
          <a:prstGeom prst="rect">
            <a:avLst/>
          </a:prstGeom>
          <a:ln>
            <a:noFill/>
          </a:ln>
        </p:spPr>
      </p:pic>
      <p:pic>
        <p:nvPicPr>
          <p:cNvPr id="191" name="Picture 4" descr="C:\Users\HomePage\Desktop\1510576922_vasilek.jpg"/>
          <p:cNvPicPr/>
          <p:nvPr/>
        </p:nvPicPr>
        <p:blipFill>
          <a:blip r:embed="rId5"/>
          <a:stretch/>
        </p:blipFill>
        <p:spPr>
          <a:xfrm>
            <a:off x="5286240" y="3214800"/>
            <a:ext cx="3569040" cy="2926080"/>
          </a:xfrm>
          <a:prstGeom prst="rect">
            <a:avLst/>
          </a:prstGeom>
          <a:ln>
            <a:noFill/>
          </a:ln>
        </p:spPr>
      </p:pic>
      <p:sp>
        <p:nvSpPr>
          <p:cNvPr id="192" name="CustomShape 1"/>
          <p:cNvSpPr/>
          <p:nvPr/>
        </p:nvSpPr>
        <p:spPr>
          <a:xfrm>
            <a:off x="1220400" y="2857320"/>
            <a:ext cx="11062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Ромашка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5866920" y="2786040"/>
            <a:ext cx="15267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Колокольчик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1222200" y="6357960"/>
            <a:ext cx="13348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Одуванчик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6786720" y="6215040"/>
            <a:ext cx="11757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Васильки</a:t>
            </a:r>
            <a:endParaRPr b="0" lang="ru-RU" sz="1800" spc="-1" strike="noStrike">
              <a:latin typeface="Arial"/>
            </a:endParaRPr>
          </a:p>
        </p:txBody>
      </p:sp>
    </p:spTree>
  </p:cSld>
  <p:transition>
    <p:wedge/>
  </p:transition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2" dur="245508" fill="hold"/>
                                        <p:tgtEl>
                                          <p:spTgt spid="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3143160" y="285840"/>
            <a:ext cx="2497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onstantia"/>
                <a:ea typeface="DejaVu Sans"/>
              </a:rPr>
              <a:t>Словарик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97" name="Picture 2" descr="C:\Users\board\Desktop\для презентации\зорька.jpg"/>
          <p:cNvPicPr/>
          <p:nvPr/>
        </p:nvPicPr>
        <p:blipFill>
          <a:blip r:embed="rId1"/>
          <a:srcRect l="950" t="0" r="950" b="0"/>
          <a:stretch/>
        </p:blipFill>
        <p:spPr>
          <a:xfrm rot="420000">
            <a:off x="5763600" y="1385280"/>
            <a:ext cx="2962800" cy="2193840"/>
          </a:xfrm>
          <a:prstGeom prst="rect">
            <a:avLst/>
          </a:prstGeom>
          <a:ln>
            <a:noFill/>
          </a:ln>
        </p:spPr>
      </p:pic>
      <p:sp>
        <p:nvSpPr>
          <p:cNvPr id="198" name="CustomShape 2"/>
          <p:cNvSpPr/>
          <p:nvPr/>
        </p:nvSpPr>
        <p:spPr>
          <a:xfrm>
            <a:off x="6143760" y="857160"/>
            <a:ext cx="14367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onstantia"/>
                <a:ea typeface="DejaVu Sans"/>
              </a:rPr>
              <a:t>Зорька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99" name="Содержимое 4" descr="бабочка адмирал.jpg"/>
          <p:cNvPicPr/>
          <p:nvPr/>
        </p:nvPicPr>
        <p:blipFill>
          <a:blip r:embed="rId2"/>
          <a:stretch/>
        </p:blipFill>
        <p:spPr>
          <a:xfrm>
            <a:off x="0" y="3837960"/>
            <a:ext cx="3497400" cy="3017160"/>
          </a:xfrm>
          <a:prstGeom prst="rect">
            <a:avLst/>
          </a:prstGeom>
          <a:ln>
            <a:noFill/>
          </a:ln>
        </p:spPr>
      </p:pic>
      <p:sp>
        <p:nvSpPr>
          <p:cNvPr id="200" name="CustomShape 3"/>
          <p:cNvSpPr/>
          <p:nvPr/>
        </p:nvSpPr>
        <p:spPr>
          <a:xfrm>
            <a:off x="581400" y="3143160"/>
            <a:ext cx="195660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onstantia"/>
                <a:ea typeface="DejaVu Sans"/>
              </a:rPr>
              <a:t>Адмирал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01" name="Picture 2" descr="C:\Users\board\Desktop\для презентации\крапивница.jpg"/>
          <p:cNvPicPr/>
          <p:nvPr/>
        </p:nvPicPr>
        <p:blipFill>
          <a:blip r:embed="rId3"/>
          <a:srcRect l="9714" t="0" r="9714" b="0"/>
          <a:stretch/>
        </p:blipFill>
        <p:spPr>
          <a:xfrm rot="420000">
            <a:off x="5329800" y="4825080"/>
            <a:ext cx="3062160" cy="1847520"/>
          </a:xfrm>
          <a:prstGeom prst="rect">
            <a:avLst/>
          </a:prstGeom>
          <a:ln>
            <a:noFill/>
          </a:ln>
        </p:spPr>
      </p:pic>
      <p:sp>
        <p:nvSpPr>
          <p:cNvPr id="202" name="CustomShape 4"/>
          <p:cNvSpPr/>
          <p:nvPr/>
        </p:nvSpPr>
        <p:spPr>
          <a:xfrm>
            <a:off x="6143760" y="4429080"/>
            <a:ext cx="17758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Крапивница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03" name="Picture 4" descr="C:\Users\board\Desktop\для презентации\желтушка.jpg"/>
          <p:cNvPicPr/>
          <p:nvPr/>
        </p:nvPicPr>
        <p:blipFill>
          <a:blip r:embed="rId4"/>
          <a:srcRect l="0" t="4132" r="0" b="4132"/>
          <a:stretch/>
        </p:blipFill>
        <p:spPr>
          <a:xfrm rot="420000">
            <a:off x="615240" y="1334520"/>
            <a:ext cx="3993840" cy="2017440"/>
          </a:xfrm>
          <a:prstGeom prst="rect">
            <a:avLst/>
          </a:prstGeom>
          <a:ln>
            <a:noFill/>
          </a:ln>
        </p:spPr>
      </p:pic>
      <p:sp>
        <p:nvSpPr>
          <p:cNvPr id="204" name="CustomShape 5"/>
          <p:cNvSpPr/>
          <p:nvPr/>
        </p:nvSpPr>
        <p:spPr>
          <a:xfrm>
            <a:off x="1428840" y="714240"/>
            <a:ext cx="17791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Желтушка</a:t>
            </a:r>
            <a:endParaRPr b="0" lang="ru-RU" sz="2400" spc="-1" strike="noStrike">
              <a:latin typeface="Arial"/>
            </a:endParaRPr>
          </a:p>
        </p:txBody>
      </p:sp>
    </p:spTree>
  </p:cSld>
  <p:transition>
    <p:wipe dir="r"/>
  </p:transition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9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" descr=""/>
          <p:cNvPicPr/>
          <p:nvPr/>
        </p:nvPicPr>
        <p:blipFill>
          <a:blip r:embed="rId1"/>
          <a:stretch/>
        </p:blipFill>
        <p:spPr>
          <a:xfrm>
            <a:off x="288000" y="1171800"/>
            <a:ext cx="3670200" cy="5378400"/>
          </a:xfrm>
          <a:prstGeom prst="rect">
            <a:avLst/>
          </a:prstGeom>
          <a:ln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4104000" y="1080000"/>
            <a:ext cx="453420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БАБОЧКА.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Я бабочка - красавица,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Крылья голубые,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И разве вам не нравится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Глаза мои большие?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От восхода до заката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Я летаю на лугу.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И ловить меня не надо,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Потому что не смогу: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Опылять ромашки, розы,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Землянику с лебедой.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Это значит для природы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Обернётся все бедой!</a:t>
            </a:r>
            <a:endParaRPr b="0" lang="ru-RU" sz="1800" spc="-1" strike="noStrike">
              <a:latin typeface="Arial"/>
            </a:endParaRPr>
          </a:p>
        </p:txBody>
      </p:sp>
    </p:spTree>
  </p:cSld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1243</TotalTime>
  <Application>LibreOffice/6.3.1.2$Windows_x86 LibreOffice_project/b79626edf0065ac373bd1df5c28bd630b4424273</Application>
  <Words>264</Words>
  <Paragraphs>55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2014-04-09T10:36:43Z</dcterms:created>
  <dc:creator>board</dc:creator>
  <dc:description/>
  <dc:language>ru-RU</dc:language>
  <cp:lastModifiedBy/>
  <dcterms:modified xsi:type="dcterms:W3CDTF">2020-04-02T14:07:16Z</dcterms:modified>
  <cp:revision>121</cp:revision>
  <dc:subject/>
  <dc:title>ПУТЕШЕСТВИЕ  В  ПРИРОДУ 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1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2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